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89695" autoAdjust="0"/>
  </p:normalViewPr>
  <p:slideViewPr>
    <p:cSldViewPr snapToGrid="0" snapToObjects="1">
      <p:cViewPr varScale="1">
        <p:scale>
          <a:sx n="104" d="100"/>
          <a:sy n="104" d="100"/>
        </p:scale>
        <p:origin x="1446" y="10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9/16/2015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9/16/2015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future, talk about</a:t>
            </a:r>
            <a:r>
              <a:rPr lang="en-US" baseline="0" dirty="0" smtClean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random</a:t>
            </a:r>
            <a:r>
              <a:rPr lang="en-US" baseline="0" dirty="0" smtClean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note on input and output</a:t>
            </a:r>
            <a:r>
              <a:rPr lang="en-US" baseline="0" dirty="0" smtClean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Code for drawing the sine:</a:t>
            </a:r>
            <a:r>
              <a:rPr lang="en-US" baseline="0" dirty="0" smtClean="0">
                <a:effectLst/>
              </a:rPr>
              <a:t> </a:t>
            </a:r>
          </a:p>
          <a:p>
            <a:r>
              <a:rPr lang="en-US" baseline="0" dirty="0" smtClean="0">
                <a:effectLst/>
              </a:rPr>
              <a:t>#</a:t>
            </a:r>
            <a:r>
              <a:rPr lang="en-US" baseline="0" dirty="0" err="1" smtClean="0">
                <a:effectLst/>
              </a:rPr>
              <a:t>Anacondra</a:t>
            </a:r>
            <a:r>
              <a:rPr lang="en-US" baseline="0" dirty="0" smtClean="0">
                <a:effectLst/>
              </a:rPr>
              <a:t> </a:t>
            </a:r>
            <a:r>
              <a:rPr lang="en-US" baseline="0" dirty="0" err="1" smtClean="0">
                <a:effectLst/>
              </a:rPr>
              <a:t>spyder</a:t>
            </a:r>
            <a:r>
              <a:rPr lang="en-US" baseline="0" dirty="0" smtClean="0">
                <a:effectLst/>
              </a:rPr>
              <a:t> environment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-*- coding: utf-8 -*-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Created on Thu Oct 16 11:55:51 2014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@author: Xiaoguang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import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as np</a:t>
            </a:r>
          </a:p>
          <a:p>
            <a:r>
              <a:rPr lang="en-US" dirty="0" smtClean="0">
                <a:effectLst/>
              </a:rPr>
              <a:t>#import </a:t>
            </a:r>
            <a:r>
              <a:rPr lang="en-US" dirty="0" err="1" smtClean="0">
                <a:effectLst/>
              </a:rPr>
              <a:t>scipy.constants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matplotlib.pylab</a:t>
            </a:r>
            <a:r>
              <a:rPr lang="en-US" dirty="0" smtClean="0">
                <a:effectLst/>
              </a:rPr>
              <a:t> import *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#constants</a:t>
            </a:r>
          </a:p>
          <a:p>
            <a:r>
              <a:rPr lang="en-US" dirty="0" smtClean="0">
                <a:effectLst/>
              </a:rPr>
              <a:t>pi=3.14159265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#variables</a:t>
            </a:r>
          </a:p>
          <a:p>
            <a:r>
              <a:rPr lang="en-US" dirty="0" smtClean="0">
                <a:effectLst/>
              </a:rPr>
              <a:t>n=300 #number of points to plot</a:t>
            </a:r>
          </a:p>
          <a:p>
            <a:r>
              <a:rPr lang="en-US" dirty="0" smtClean="0">
                <a:effectLst/>
              </a:rPr>
              <a:t>w=2*pi</a:t>
            </a:r>
          </a:p>
          <a:p>
            <a:r>
              <a:rPr lang="en-US" dirty="0" smtClean="0">
                <a:effectLst/>
              </a:rPr>
              <a:t>phi=pi*360/30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t=</a:t>
            </a:r>
            <a:r>
              <a:rPr lang="en-US" dirty="0" err="1" smtClean="0">
                <a:effectLst/>
              </a:rPr>
              <a:t>np.linspace</a:t>
            </a:r>
            <a:r>
              <a:rPr lang="en-US" dirty="0" smtClean="0">
                <a:effectLst/>
              </a:rPr>
              <a:t>(-1.5,1.5,n)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import sin, cos, </a:t>
            </a:r>
            <a:r>
              <a:rPr lang="en-US" dirty="0" err="1" smtClean="0">
                <a:effectLst/>
              </a:rPr>
              <a:t>exp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y_f</a:t>
            </a:r>
            <a:r>
              <a:rPr lang="en-US" dirty="0" smtClean="0">
                <a:effectLst/>
              </a:rPr>
              <a:t>=sin(w*t)</a:t>
            </a:r>
          </a:p>
          <a:p>
            <a:r>
              <a:rPr lang="en-US" dirty="0" smtClean="0">
                <a:effectLst/>
              </a:rPr>
              <a:t>y_3f=0.2*sin(3*w*</a:t>
            </a:r>
            <a:r>
              <a:rPr lang="en-US" dirty="0" err="1" smtClean="0">
                <a:effectLst/>
              </a:rPr>
              <a:t>t+phi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</a:t>
            </a:r>
            <a:r>
              <a:rPr lang="en-US" dirty="0" err="1" smtClean="0">
                <a:effectLst/>
              </a:rPr>
              <a:t>t,y_f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('tmp1.eps')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plot(t,y_f+y_3f)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('tmp2.eps')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9/16/2015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8.png"/><Relationship Id="rId4" Type="http://schemas.openxmlformats.org/officeDocument/2006/relationships/hyperlink" Target="http://www.pas.rochester.edu/~dmw/ast203/Lectures/Lect_20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8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3: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A resistor not connected to anything can have a voltage across it</a:t>
            </a:r>
          </a:p>
          <a:p>
            <a:pPr lvl="1"/>
            <a:r>
              <a:rPr lang="en-US" dirty="0" smtClean="0"/>
              <a:t>The average voltage is of course 0 and its </a:t>
            </a:r>
            <a:r>
              <a:rPr lang="en-US" b="0" dirty="0" smtClean="0"/>
              <a:t>amplitude is random and very small</a:t>
            </a:r>
          </a:p>
          <a:p>
            <a:r>
              <a:rPr lang="en-US" b="0" dirty="0" smtClean="0"/>
              <a:t>Random motion of charge carriers produce a random variation of voltage (or current) with respect to time </a:t>
            </a:r>
            <a:r>
              <a:rPr lang="en-US" b="0" dirty="0" smtClean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</a:t>
            </a:r>
            <a:r>
              <a:rPr lang="en-US" dirty="0" smtClean="0">
                <a:sym typeface="Wingdings" panose="05000000000000000000" pitchFamily="2" charset="2"/>
              </a:rPr>
              <a:t>carriers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 smtClean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 smtClean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At low frequencies (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 smtClean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, therefore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Maximum noise power 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2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Noise – Noise Voltage and Noise Power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10-23 J/K, Boltzmann’s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 center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of the bandwidth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resistance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l-GR" sz="1400" dirty="0" smtClean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 smtClean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For derivation, refer to: 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http</a:t>
            </a:r>
            <a:r>
              <a:rPr lang="en-US" sz="800" dirty="0">
                <a:solidFill>
                  <a:srgbClr val="000000"/>
                </a:solidFill>
                <a:hlinkClick r:id="rId4"/>
              </a:rPr>
              <a:t>://www.pas.rochester.edu/~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dmw/ast203/Lectures/Lect_20.pdf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5734" y="1221947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h𝑓𝐵𝑅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h𝑓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𝑘𝑇𝐵𝑅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57849" y="5418918"/>
                <a:ext cx="33870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2⋅2</m:t>
                          </m:r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𝑘𝑇𝐵𝑅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49" y="5418918"/>
                <a:ext cx="3387017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Noise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 smtClean="0"/>
              <a:t>White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We call this type of frequency independent noise “white noise”</a:t>
            </a:r>
            <a:endParaRPr lang="en-US" dirty="0"/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47" y="3426235"/>
            <a:ext cx="4297424" cy="33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289159"/>
              </p:ext>
            </p:extLst>
          </p:nvPr>
        </p:nvGraphicFramePr>
        <p:xfrm>
          <a:off x="3189460" y="894627"/>
          <a:ext cx="2723799" cy="101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4" imgW="1257120" imgH="469800" progId="Equation.3">
                  <p:embed/>
                </p:oleObj>
              </mc:Choice>
              <mc:Fallback>
                <p:oleObj name="Equation" r:id="rId4" imgW="1257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460" y="894627"/>
                        <a:ext cx="2723799" cy="10193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If an arbitrary noise source appears to “white”, it can be approximated by a thermal noise</a:t>
            </a:r>
          </a:p>
          <a:p>
            <a:r>
              <a:rPr lang="en-US" dirty="0" smtClean="0"/>
              <a:t>In other words, the noise source can be approximated by a resistor with a certain equivalent temperature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dirty="0" smtClean="0"/>
              <a:t>, which is determined by how strong the noise source is</a:t>
            </a:r>
            <a:r>
              <a:rPr lang="en-US" sz="1600" dirty="0" smtClean="0"/>
              <a:t>					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76" y="3211965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8276"/>
              </p:ext>
            </p:extLst>
          </p:nvPr>
        </p:nvGraphicFramePr>
        <p:xfrm>
          <a:off x="3818729" y="5287587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287587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723931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(Input Referred) Noise Temperature of an Amplifier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you have a “noisy” amplifier, it means that there is noise power even when there is no input (no signal or noise)</a:t>
            </a:r>
          </a:p>
          <a:p>
            <a:r>
              <a:rPr lang="en-US" dirty="0" smtClean="0"/>
              <a:t>If we assume the amplifier to be linear, then a noisy amplifier can be model by a </a:t>
            </a:r>
            <a:r>
              <a:rPr lang="en-US" i="1" dirty="0" smtClean="0"/>
              <a:t>noiseless</a:t>
            </a:r>
            <a:r>
              <a:rPr lang="en-US" dirty="0" smtClean="0"/>
              <a:t> amplifier with an equivalent noise source at the input </a:t>
            </a:r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319752"/>
              </p:ext>
            </p:extLst>
          </p:nvPr>
        </p:nvGraphicFramePr>
        <p:xfrm>
          <a:off x="6210164" y="4777087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164" y="4777087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Factor/Figure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 smtClean="0"/>
              <a:t>We observe that you get more noise at the output; which means that the </a:t>
            </a:r>
            <a:r>
              <a:rPr lang="en-US" b="1" i="1" dirty="0" smtClean="0"/>
              <a:t>signal to noise ratio</a:t>
            </a:r>
            <a:r>
              <a:rPr lang="en-US" b="1" dirty="0" smtClean="0"/>
              <a:t> (SNR) </a:t>
            </a:r>
            <a:r>
              <a:rPr lang="en-US" dirty="0" smtClean="0"/>
              <a:t>is going to degrade after signal passes through an amplifier</a:t>
            </a:r>
          </a:p>
          <a:p>
            <a:pPr lvl="1"/>
            <a:r>
              <a:rPr lang="en-US" dirty="0" smtClean="0"/>
              <a:t>It is important understand that while amplifiers are great at making your signal stronger, they also make noise stronger!!</a:t>
            </a:r>
          </a:p>
          <a:p>
            <a:r>
              <a:rPr lang="en-US" dirty="0" smtClean="0"/>
              <a:t>We define the degradation of SNR, in linear scale, as the noise factor, often denoted by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Noise factor always great then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32545"/>
              </p:ext>
            </p:extLst>
          </p:nvPr>
        </p:nvGraphicFramePr>
        <p:xfrm>
          <a:off x="6025049" y="2857155"/>
          <a:ext cx="1895573" cy="88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Equation" r:id="rId5" imgW="927000" imgH="431640" progId="Equation.3">
                  <p:embed/>
                </p:oleObj>
              </mc:Choice>
              <mc:Fallback>
                <p:oleObj name="Equation" r:id="rId5" imgW="927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049" y="2857155"/>
                        <a:ext cx="1895573" cy="8839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/>
              <a:t>More often, you see this ration specified in dB; we call it </a:t>
            </a:r>
            <a:r>
              <a:rPr lang="en-US" b="1" i="1" kern="0" dirty="0" smtClean="0"/>
              <a:t>noise figure</a:t>
            </a:r>
            <a:r>
              <a:rPr lang="en-US" b="1" kern="0" dirty="0" smtClean="0"/>
              <a:t> (NF)</a:t>
            </a:r>
          </a:p>
          <a:p>
            <a:pPr lvl="1"/>
            <a:r>
              <a:rPr lang="en-US" kern="0" dirty="0" smtClean="0"/>
              <a:t>NF is more commonly seen in datasheets</a:t>
            </a:r>
          </a:p>
          <a:p>
            <a:pPr lvl="1"/>
            <a:r>
              <a:rPr lang="en-US" kern="0" dirty="0" smtClean="0"/>
              <a:t>NF is always greater than 0 dB  </a:t>
            </a:r>
          </a:p>
          <a:p>
            <a:endParaRPr lang="en-US" kern="0" dirty="0" smtClean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408217"/>
              </p:ext>
            </p:extLst>
          </p:nvPr>
        </p:nvGraphicFramePr>
        <p:xfrm>
          <a:off x="6025049" y="4268104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7" imgW="825480" imgH="203040" progId="Equation.DSMT4">
                  <p:embed/>
                </p:oleObj>
              </mc:Choice>
              <mc:Fallback>
                <p:oleObj name="Equation" r:id="rId7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049" y="4268104"/>
                        <a:ext cx="1687513" cy="415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Noise Factor of an Amplifier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</a:t>
            </a:r>
            <a:r>
              <a:rPr lang="en-US" dirty="0" smtClean="0"/>
              <a:t>amplifier because </a:t>
            </a:r>
            <a:r>
              <a:rPr lang="en-US" dirty="0"/>
              <a:t>they </a:t>
            </a:r>
            <a:r>
              <a:rPr lang="en-US" dirty="0" smtClean="0"/>
              <a:t>depend </a:t>
            </a:r>
            <a:r>
              <a:rPr lang="en-US" dirty="0"/>
              <a:t>on the input noise level, i.e. they are </a:t>
            </a:r>
            <a:r>
              <a:rPr lang="en-US" dirty="0" smtClean="0"/>
              <a:t>not intrinsic properties </a:t>
            </a:r>
            <a:r>
              <a:rPr lang="en-US" dirty="0"/>
              <a:t>of the </a:t>
            </a:r>
            <a:r>
              <a:rPr lang="en-US" dirty="0" smtClean="0"/>
              <a:t>amplifier</a:t>
            </a:r>
          </a:p>
          <a:p>
            <a:r>
              <a:rPr lang="en-US" dirty="0" smtClean="0"/>
              <a:t>In addition, noise factor/figure can not describe one port devices</a:t>
            </a:r>
            <a:endParaRPr lang="en-US" dirty="0"/>
          </a:p>
          <a:p>
            <a:r>
              <a:rPr lang="en-US" dirty="0"/>
              <a:t>So in order to make sure we can fairly compare different components, noise factor or noise figure are specified under specific conditions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being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of a Cascade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 smtClean="0"/>
              <a:t>The noise contributions from subsequent stages are suppressed by the preceding stages</a:t>
            </a:r>
          </a:p>
          <a:p>
            <a:r>
              <a:rPr lang="en-US" dirty="0" smtClean="0"/>
              <a:t>It follows that the first stage in a cascade system needs to have </a:t>
            </a:r>
            <a:r>
              <a:rPr lang="en-US" b="1" dirty="0" smtClean="0"/>
              <a:t>low noise </a:t>
            </a:r>
            <a:r>
              <a:rPr lang="en-US" dirty="0" smtClean="0"/>
              <a:t>and </a:t>
            </a:r>
            <a:r>
              <a:rPr lang="en-US" b="1" dirty="0" smtClean="0"/>
              <a:t>high gain</a:t>
            </a:r>
          </a:p>
          <a:p>
            <a:r>
              <a:rPr lang="en-US" dirty="0" smtClean="0"/>
              <a:t>Amplifiers specifically designed to do this are called </a:t>
            </a:r>
            <a:r>
              <a:rPr lang="en-US" i="1" dirty="0" smtClean="0"/>
              <a:t>low noise amplifiers</a:t>
            </a:r>
            <a:r>
              <a:rPr lang="en-US" dirty="0" smtClean="0"/>
              <a:t> (</a:t>
            </a:r>
            <a:r>
              <a:rPr lang="en-US" b="1" dirty="0" smtClean="0"/>
              <a:t>LNA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LNAs are often designed for the lowest noise, sacrificing efficiency, linearity, and even gain</a:t>
            </a:r>
          </a:p>
          <a:p>
            <a:pPr lvl="1"/>
            <a:r>
              <a:rPr lang="en-US" dirty="0" smtClean="0"/>
              <a:t>To a large extent, LNAs determine the system sensitivity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Let’s assume that a resistor at the same physical temperature is connected to the input of the network. Since they in thermal equilibrium, the </a:t>
            </a:r>
            <a:r>
              <a:rPr lang="en-US" dirty="0" err="1" smtClean="0"/>
              <a:t>resistor+network</a:t>
            </a:r>
            <a:r>
              <a:rPr lang="en-US" dirty="0" smtClean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treat the input resistor as the signal source, then the output noise power should be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 smtClean="0"/>
              <a:t>The function of an amplifier is simple: to amplify signals</a:t>
            </a:r>
            <a:endParaRPr lang="en-US" sz="1800" dirty="0"/>
          </a:p>
          <a:p>
            <a:pPr lvl="1"/>
            <a:r>
              <a:rPr lang="en-US" sz="1600" dirty="0" smtClean="0"/>
              <a:t>Recall from last lecture the typical strength of a GPS signal: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; that is a ridiculously small power: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 smtClean="0"/>
              <a:t>10</a:t>
            </a:r>
            <a:r>
              <a:rPr lang="en-US" sz="1600" baseline="30000" dirty="0" smtClean="0"/>
              <a:t>-15</a:t>
            </a:r>
            <a:r>
              <a:rPr lang="en-US" sz="1600" dirty="0" smtClean="0"/>
              <a:t> W!</a:t>
            </a:r>
          </a:p>
          <a:p>
            <a:pPr lvl="1"/>
            <a:r>
              <a:rPr lang="en-US" sz="1600" dirty="0" smtClean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 smtClean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 smtClean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Measurement of Noise Temperature, Figure, Factor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Y-factor method</a:t>
            </a:r>
          </a:p>
          <a:p>
            <a:pPr lvl="1"/>
            <a:r>
              <a:rPr lang="en-US" dirty="0" smtClean="0"/>
              <a:t>The idea is simple: measure the noise from two </a:t>
            </a:r>
            <a:r>
              <a:rPr lang="en-US" b="1" dirty="0" smtClean="0"/>
              <a:t>known</a:t>
            </a:r>
            <a:r>
              <a:rPr lang="en-US" dirty="0" smtClean="0"/>
              <a:t> noise sources and compare the noise different at the output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 smtClean="0"/>
              <a:t>Question</a:t>
            </a:r>
            <a:r>
              <a:rPr lang="en-US" dirty="0" smtClean="0"/>
              <a:t>: It seems that taking one measurement is enough to calculate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i="1" baseline="-25000" dirty="0" smtClean="0"/>
              <a:t> </a:t>
            </a:r>
            <a:r>
              <a:rPr lang="en-US" dirty="0" smtClean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True, but that would be less accurate; you would have to know </a:t>
            </a:r>
            <a:r>
              <a:rPr lang="en-US" i="1" dirty="0" smtClean="0"/>
              <a:t>GB</a:t>
            </a:r>
            <a:r>
              <a:rPr lang="en-US" dirty="0" smtClean="0"/>
              <a:t> precisely</a:t>
            </a:r>
          </a:p>
          <a:p>
            <a:r>
              <a:rPr lang="en-US" dirty="0" smtClean="0"/>
              <a:t>Taking two measurements allows you to get rid of measurement errors that are common to both measurements</a:t>
            </a:r>
          </a:p>
          <a:p>
            <a:r>
              <a:rPr lang="en-US" dirty="0" smtClean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 smtClean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Yes, but that would require more noise sources</a:t>
            </a:r>
          </a:p>
          <a:p>
            <a:pPr lvl="1"/>
            <a:r>
              <a:rPr lang="en-US" dirty="0" smtClean="0"/>
              <a:t>Good accurate noise sources can be expensive</a:t>
            </a:r>
          </a:p>
          <a:p>
            <a:pPr lvl="1"/>
            <a:r>
              <a:rPr lang="en-US" dirty="0" smtClean="0"/>
              <a:t>Getting two noise sources with drastically different noise temperature can also be difficult</a:t>
            </a:r>
          </a:p>
          <a:p>
            <a:pPr lvl="1"/>
            <a:r>
              <a:rPr lang="en-US" dirty="0" smtClean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Linearity,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-- or Non-linearity?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 and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The </a:t>
            </a:r>
            <a:r>
              <a:rPr lang="en-US" altLang="zh-CN" dirty="0" smtClean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2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3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Harmonic Distortion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Distortion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More signal loss and distortion</a:t>
            </a:r>
          </a:p>
          <a:p>
            <a:r>
              <a:rPr lang="en-US" dirty="0" smtClean="0"/>
              <a:t> Interference to other systems</a:t>
            </a:r>
          </a:p>
          <a:p>
            <a:r>
              <a:rPr lang="en-US" dirty="0" smtClean="0"/>
              <a:t> Sometimes can be used to create frequency multipliers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transistors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Gain Compression</a:t>
            </a:r>
            <a:endParaRPr lang="en-US" sz="2400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</a:t>
            </a:r>
            <a:r>
              <a:rPr lang="en-US" baseline="-25000" dirty="0" smtClean="0"/>
              <a:t>1dB</a:t>
            </a:r>
            <a:r>
              <a:rPr lang="en-US" dirty="0" smtClean="0"/>
              <a:t>: </a:t>
            </a:r>
            <a:r>
              <a:rPr lang="en-US" b="0" dirty="0" smtClean="0"/>
              <a:t>power at 1-dB compression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sat</a:t>
            </a:r>
            <a:r>
              <a:rPr lang="en-US" dirty="0" smtClean="0"/>
              <a:t>: </a:t>
            </a:r>
            <a:r>
              <a:rPr lang="en-US" b="0" dirty="0" smtClean="0"/>
              <a:t>power at saturation</a:t>
            </a:r>
          </a:p>
          <a:p>
            <a:r>
              <a:rPr lang="en-US" dirty="0" smtClean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Effect on modulated signals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</a:t>
            </a:r>
            <a:r>
              <a:rPr lang="en-US" altLang="zh-CN" sz="2200" kern="0" baseline="0" dirty="0" smtClean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compression</a:t>
            </a: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Desensitization: </a:t>
            </a:r>
          </a:p>
          <a:p>
            <a:pPr lvl="1"/>
            <a:r>
              <a:rPr lang="en-US" altLang="zh-CN" b="0" dirty="0" smtClean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the Mathematics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Two-Tone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 smtClean="0"/>
              <a:t>IM3 products degrades system performance because they are very close to the </a:t>
            </a:r>
            <a:r>
              <a:rPr lang="en-US" sz="1800" dirty="0" err="1" smtClean="0"/>
              <a:t>passband</a:t>
            </a:r>
            <a:r>
              <a:rPr lang="en-US" sz="1800" dirty="0" smtClean="0"/>
              <a:t> of the system</a:t>
            </a:r>
          </a:p>
          <a:p>
            <a:r>
              <a:rPr lang="en-US" sz="1800" dirty="0" smtClean="0"/>
              <a:t>The power of IM3 products increases with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 smtClean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 smtClean="0"/>
              <a:t>The input power at the IP3 point is call input-referred IP3: </a:t>
            </a:r>
            <a:r>
              <a:rPr lang="en-US" sz="1600" b="1" dirty="0" smtClean="0"/>
              <a:t>IIP3</a:t>
            </a:r>
          </a:p>
          <a:p>
            <a:pPr lvl="1"/>
            <a:r>
              <a:rPr lang="en-US" sz="1600" dirty="0" smtClean="0"/>
              <a:t>The output power at the IP3 point is call output-referred IP3: </a:t>
            </a:r>
            <a:r>
              <a:rPr lang="en-US" sz="1600" b="1" dirty="0" smtClean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amplifiers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</a:t>
                </a:r>
                <a:r>
                  <a:rPr lang="en-US" dirty="0" smtClean="0"/>
                  <a:t>transistors.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 good rule of thumb is to have the </a:t>
                </a:r>
                <a:r>
                  <a:rPr lang="en-US" dirty="0" smtClean="0"/>
                  <a:t>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preferably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operation frequency of the amplifier. </a:t>
                </a:r>
                <a:endParaRPr lang="en-US" dirty="0"/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 smtClean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In practice, the amplifier never works close to the IP3 point because it would have saturated way before that</a:t>
            </a:r>
          </a:p>
          <a:p>
            <a:r>
              <a:rPr lang="en-US" sz="1800" dirty="0" smtClean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 smtClean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 smtClean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 smtClean="0"/>
              </a:p>
              <a:p>
                <a:pPr lvl="1"/>
                <a:r>
                  <a:rPr lang="en-US" dirty="0" smtClean="0"/>
                  <a:t>Sometimes also called “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”</a:t>
                </a:r>
              </a:p>
              <a:p>
                <a:pPr lvl="1"/>
                <a:r>
                  <a:rPr lang="en-US" dirty="0" smtClean="0"/>
                  <a:t>The rest of the dc energy generally converts to heat, which can be a big problem if the numbers get large</a:t>
                </a:r>
              </a:p>
              <a:p>
                <a:r>
                  <a:rPr lang="en-US" dirty="0" smtClean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 smtClean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smtClean="0"/>
                  <a:t>. If we send 1 W to the input of the amplifier (assuming that this will not damage the amplifier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Added Efficiency (PAE)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Takes care of the input power problem</a:t>
                </a:r>
              </a:p>
              <a:p>
                <a:pPr lvl="1"/>
                <a:r>
                  <a:rPr lang="en-US" dirty="0" smtClean="0"/>
                  <a:t>For high gain (&gt;10 dB), </a:t>
                </a:r>
                <a:r>
                  <a:rPr lang="en-US" i="1" dirty="0" smtClean="0"/>
                  <a:t>PAE</a:t>
                </a:r>
                <a:r>
                  <a:rPr lang="en-US" dirty="0" smtClean="0"/>
                  <a:t> is very close to 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 smtClean="0"/>
                  <a:t>High linearity requirement will result in low PAE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vendors categorize RF amplifier </a:t>
            </a:r>
            <a:r>
              <a:rPr lang="en-US" dirty="0" smtClean="0"/>
              <a:t>by </a:t>
            </a:r>
            <a:r>
              <a:rPr lang="en-US" dirty="0" smtClean="0"/>
              <a:t>their intended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types of RF amplifiers</a:t>
            </a:r>
          </a:p>
          <a:p>
            <a:pPr lvl="1"/>
            <a:r>
              <a:rPr lang="en-US" dirty="0" smtClean="0"/>
              <a:t>Low noise amplifiers: </a:t>
            </a:r>
          </a:p>
          <a:p>
            <a:pPr lvl="2"/>
            <a:r>
              <a:rPr lang="en-US" dirty="0" smtClean="0"/>
              <a:t>Optimized for low noise and high gain</a:t>
            </a:r>
          </a:p>
          <a:p>
            <a:pPr lvl="1"/>
            <a:r>
              <a:rPr lang="en-US" dirty="0" smtClean="0"/>
              <a:t>Power amplifiers:</a:t>
            </a:r>
          </a:p>
          <a:p>
            <a:pPr lvl="2"/>
            <a:r>
              <a:rPr lang="en-US" dirty="0" smtClean="0"/>
              <a:t>Optimized for high output power and efficiency</a:t>
            </a:r>
          </a:p>
          <a:p>
            <a:pPr lvl="2"/>
            <a:r>
              <a:rPr lang="en-US" dirty="0" smtClean="0"/>
              <a:t>Gain can be moderate if there is no driver included</a:t>
            </a:r>
          </a:p>
          <a:p>
            <a:pPr lvl="1"/>
            <a:r>
              <a:rPr lang="en-US" dirty="0" smtClean="0"/>
              <a:t>Variable gain amplifiers</a:t>
            </a:r>
          </a:p>
          <a:p>
            <a:pPr lvl="2"/>
            <a:r>
              <a:rPr lang="en-US" dirty="0" smtClean="0"/>
              <a:t>Gain can be changed </a:t>
            </a:r>
            <a:r>
              <a:rPr lang="en-US" dirty="0" err="1" smtClean="0"/>
              <a:t>analogly</a:t>
            </a:r>
            <a:r>
              <a:rPr lang="en-US" dirty="0" smtClean="0"/>
              <a:t> or digitally </a:t>
            </a:r>
          </a:p>
          <a:p>
            <a:pPr lvl="1"/>
            <a:r>
              <a:rPr lang="en-US" dirty="0" smtClean="0"/>
              <a:t>Linear amplifier</a:t>
            </a:r>
          </a:p>
          <a:p>
            <a:pPr lvl="2"/>
            <a:r>
              <a:rPr lang="en-US" dirty="0" smtClean="0"/>
              <a:t>Optimized for linearity</a:t>
            </a:r>
          </a:p>
          <a:p>
            <a:pPr lvl="1"/>
            <a:r>
              <a:rPr lang="en-US" dirty="0" smtClean="0"/>
              <a:t>Gain block/Driver amplifiers</a:t>
            </a:r>
          </a:p>
          <a:p>
            <a:pPr lvl="2"/>
            <a:r>
              <a:rPr lang="en-US" dirty="0" smtClean="0"/>
              <a:t>General purpose amplifier with well balanced specs</a:t>
            </a:r>
          </a:p>
          <a:p>
            <a:pPr lvl="1"/>
            <a:r>
              <a:rPr lang="en-US" dirty="0" smtClean="0"/>
              <a:t>Wideband amplifiers</a:t>
            </a:r>
          </a:p>
          <a:p>
            <a:pPr lvl="2"/>
            <a:r>
              <a:rPr lang="en-US" dirty="0" smtClean="0"/>
              <a:t>Optimized for wide bandwidth; it’s not uncommon to see decade (10:1) bandwidth amplifiers in this category</a:t>
            </a:r>
          </a:p>
          <a:p>
            <a:r>
              <a:rPr lang="en-US" dirty="0" smtClean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RF/Microwave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 smtClean="0"/>
              <a:t>Constant gain</a:t>
            </a:r>
          </a:p>
          <a:p>
            <a:r>
              <a:rPr lang="en-US" dirty="0" smtClean="0"/>
              <a:t>Signal travels only from input to output (unilateral)</a:t>
            </a:r>
          </a:p>
          <a:p>
            <a:r>
              <a:rPr lang="en-US" dirty="0" smtClean="0"/>
              <a:t>Perfectly matched at the input and the output</a:t>
            </a:r>
          </a:p>
          <a:p>
            <a:r>
              <a:rPr lang="en-US" dirty="0" smtClean="0"/>
              <a:t>No signal distortion</a:t>
            </a:r>
          </a:p>
          <a:p>
            <a:pPr lvl="1"/>
            <a:r>
              <a:rPr lang="en-US" dirty="0" smtClean="0"/>
              <a:t>Doesn’t add noise to the signal</a:t>
            </a:r>
          </a:p>
          <a:p>
            <a:pPr lvl="1"/>
            <a:r>
              <a:rPr lang="en-US" dirty="0" smtClean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 smtClean="0"/>
              <a:t>100</a:t>
            </a:r>
            <a:r>
              <a:rPr lang="en-US" dirty="0"/>
              <a:t>% </a:t>
            </a:r>
            <a:r>
              <a:rPr lang="en-US" dirty="0" smtClean="0"/>
              <a:t>efficient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bandwidth</a:t>
            </a:r>
          </a:p>
          <a:p>
            <a:r>
              <a:rPr lang="en-US" kern="0" dirty="0" smtClean="0"/>
              <a:t>Gain </a:t>
            </a:r>
            <a:r>
              <a:rPr lang="en-US" kern="0" dirty="0" smtClean="0">
                <a:solidFill>
                  <a:srgbClr val="FF5050"/>
                </a:solidFill>
              </a:rPr>
              <a:t>variation</a:t>
            </a:r>
            <a:r>
              <a:rPr lang="en-US" kern="0" dirty="0" smtClean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(and sometimes </a:t>
            </a:r>
            <a:r>
              <a:rPr lang="en-US" kern="0" dirty="0" smtClean="0">
                <a:solidFill>
                  <a:srgbClr val="FF5050"/>
                </a:solidFill>
              </a:rPr>
              <a:t>intentional</a:t>
            </a:r>
            <a:r>
              <a:rPr lang="en-US" kern="0" dirty="0" smtClean="0"/>
              <a:t> ) </a:t>
            </a:r>
            <a:r>
              <a:rPr lang="en-US" kern="0" dirty="0" smtClean="0">
                <a:solidFill>
                  <a:srgbClr val="FF5050"/>
                </a:solidFill>
              </a:rPr>
              <a:t>mismatch</a:t>
            </a:r>
            <a:r>
              <a:rPr lang="en-US" kern="0" dirty="0" smtClean="0"/>
              <a:t> at the input/output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 smtClean="0"/>
              <a:t>Noise</a:t>
            </a:r>
          </a:p>
          <a:p>
            <a:pPr lvl="1"/>
            <a:r>
              <a:rPr lang="en-US" kern="0" dirty="0" smtClean="0"/>
              <a:t>Amplitude</a:t>
            </a:r>
          </a:p>
          <a:p>
            <a:pPr lvl="1"/>
            <a:r>
              <a:rPr lang="en-US" kern="0" dirty="0" smtClean="0"/>
              <a:t>Phase (less of a concern)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Limited</a:t>
            </a:r>
            <a:r>
              <a:rPr lang="en-US" kern="0" dirty="0" smtClean="0"/>
              <a:t> output </a:t>
            </a:r>
            <a:r>
              <a:rPr lang="en-US" kern="0" dirty="0"/>
              <a:t>power </a:t>
            </a:r>
            <a:r>
              <a:rPr lang="en-US" kern="0" dirty="0" smtClean="0"/>
              <a:t>(of course!)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&lt;100%</a:t>
            </a:r>
            <a:r>
              <a:rPr lang="en-US" kern="0" dirty="0" smtClean="0"/>
              <a:t> efficiency (of course!)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random example: Hittite HMC517LC4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TriQuint</a:t>
            </a:r>
            <a:r>
              <a:rPr lang="en-US" dirty="0" smtClean="0"/>
              <a:t> TGA2216-SM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“Fundamentals </a:t>
            </a:r>
            <a:r>
              <a:rPr lang="en-US" dirty="0"/>
              <a:t>of RF and </a:t>
            </a:r>
            <a:r>
              <a:rPr lang="en-US" dirty="0" smtClean="0"/>
              <a:t>Microwave Noise </a:t>
            </a:r>
            <a:r>
              <a:rPr lang="en-US" dirty="0"/>
              <a:t>Figure </a:t>
            </a:r>
            <a:r>
              <a:rPr lang="en-US" dirty="0" smtClean="0"/>
              <a:t>Measurements,” Agilent Application </a:t>
            </a:r>
            <a:r>
              <a:rPr lang="en-US" dirty="0"/>
              <a:t>Note </a:t>
            </a:r>
            <a:r>
              <a:rPr lang="en-US" dirty="0" smtClean="0"/>
              <a:t>57-1. </a:t>
            </a:r>
          </a:p>
          <a:p>
            <a:r>
              <a:rPr lang="en-US" dirty="0" smtClean="0"/>
              <a:t>“</a:t>
            </a:r>
            <a:r>
              <a:rPr lang="en-US" dirty="0"/>
              <a:t>Noise Figure </a:t>
            </a:r>
            <a:r>
              <a:rPr lang="en-US" dirty="0" smtClean="0"/>
              <a:t>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</a:t>
            </a:r>
            <a:r>
              <a:rPr lang="en-US" dirty="0" smtClean="0"/>
              <a:t>/.</a:t>
            </a:r>
          </a:p>
          <a:p>
            <a:r>
              <a:rPr lang="en-US" dirty="0" smtClean="0"/>
              <a:t>“</a:t>
            </a:r>
            <a:r>
              <a:rPr lang="en-US" dirty="0"/>
              <a:t>60 dB Wide Dynamic Range, Low Frequency AGC Circuit Using a Single </a:t>
            </a:r>
            <a:r>
              <a:rPr lang="en-US" dirty="0" smtClean="0"/>
              <a:t>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Noise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Noise Come From?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600" dirty="0" smtClean="0"/>
              <a:t>Noise sources within typical amplifiers: </a:t>
            </a:r>
            <a:endParaRPr lang="en-US" sz="2600" dirty="0" smtClean="0"/>
          </a:p>
          <a:p>
            <a:pPr lvl="1"/>
            <a:r>
              <a:rPr lang="en-US" sz="2200" b="1" dirty="0" smtClean="0"/>
              <a:t>Thermal noise</a:t>
            </a:r>
            <a:r>
              <a:rPr lang="en-US" sz="2200" dirty="0" smtClean="0"/>
              <a:t>, </a:t>
            </a:r>
            <a:r>
              <a:rPr lang="en-US" sz="2200" b="0" dirty="0" smtClean="0"/>
              <a:t>thermal vibration of bound charges, such as in a resistor</a:t>
            </a:r>
          </a:p>
          <a:p>
            <a:pPr lvl="1"/>
            <a:r>
              <a:rPr lang="en-US" sz="2200" b="1" dirty="0" smtClean="0"/>
              <a:t>Shot noise</a:t>
            </a:r>
            <a:r>
              <a:rPr lang="en-US" sz="2200" b="0" dirty="0" smtClean="0"/>
              <a:t>, random fluctuation of charge carriers in an electron tube or solid-state device</a:t>
            </a:r>
          </a:p>
          <a:p>
            <a:pPr lvl="1"/>
            <a:r>
              <a:rPr lang="en-US" sz="2200" b="1" dirty="0" smtClean="0"/>
              <a:t>Flicker noise</a:t>
            </a:r>
            <a:r>
              <a:rPr lang="en-US" sz="2200" b="0" dirty="0" smtClean="0"/>
              <a:t>, fluctuation in a direct current, and found in both electron tubes and solid-state devices. Also known as </a:t>
            </a:r>
            <a:r>
              <a:rPr lang="en-US" sz="2200" dirty="0" smtClean="0"/>
              <a:t>1/f </a:t>
            </a:r>
            <a:r>
              <a:rPr lang="en-US" sz="2200" dirty="0" smtClean="0"/>
              <a:t>noise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400" dirty="0" smtClean="0"/>
              <a:t>External: </a:t>
            </a:r>
          </a:p>
          <a:p>
            <a:pPr lvl="1"/>
            <a:r>
              <a:rPr lang="en-US" sz="2000" b="0" dirty="0" smtClean="0"/>
              <a:t>Thermal noise from the ground</a:t>
            </a:r>
          </a:p>
          <a:p>
            <a:pPr lvl="1"/>
            <a:r>
              <a:rPr lang="en-US" sz="2000" b="0" dirty="0" smtClean="0"/>
              <a:t>Cosmic background radiation from the sky</a:t>
            </a:r>
          </a:p>
          <a:p>
            <a:pPr lvl="1"/>
            <a:r>
              <a:rPr lang="en-US" sz="2000" b="0" dirty="0" smtClean="0"/>
              <a:t>Noise from stars (including the Sun)</a:t>
            </a:r>
          </a:p>
          <a:p>
            <a:pPr lvl="1"/>
            <a:r>
              <a:rPr lang="en-US" sz="2000" b="0" dirty="0" smtClean="0"/>
              <a:t>Lightening </a:t>
            </a:r>
          </a:p>
          <a:p>
            <a:pPr lvl="1"/>
            <a:r>
              <a:rPr lang="en-US" sz="2000" b="0" dirty="0" smtClean="0"/>
              <a:t>Gas discharge lamps</a:t>
            </a:r>
          </a:p>
          <a:p>
            <a:pPr lvl="1"/>
            <a:r>
              <a:rPr lang="en-US" sz="2000" b="0" dirty="0" smtClean="0"/>
              <a:t>Radio, TV, and cellular stations (interferers)</a:t>
            </a:r>
          </a:p>
          <a:p>
            <a:pPr lvl="1"/>
            <a:r>
              <a:rPr lang="en-US" sz="2000" b="0" dirty="0" smtClean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29814</TotalTime>
  <Words>2515</Words>
  <Application>Microsoft Office PowerPoint</Application>
  <PresentationFormat>On-screen Show (4:3)</PresentationFormat>
  <Paragraphs>462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1078</cp:revision>
  <cp:lastPrinted>2013-10-02T22:47:25Z</cp:lastPrinted>
  <dcterms:created xsi:type="dcterms:W3CDTF">2012-04-15T01:51:12Z</dcterms:created>
  <dcterms:modified xsi:type="dcterms:W3CDTF">2015-09-17T05:28:51Z</dcterms:modified>
</cp:coreProperties>
</file>